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  <p:sldMasterId id="2147483718" r:id="rId3"/>
  </p:sldMasterIdLst>
  <p:notesMasterIdLst>
    <p:notesMasterId r:id="rId47"/>
  </p:notesMasterIdLst>
  <p:sldIdLst>
    <p:sldId id="281" r:id="rId4"/>
    <p:sldId id="256" r:id="rId5"/>
    <p:sldId id="261" r:id="rId6"/>
    <p:sldId id="523" r:id="rId7"/>
    <p:sldId id="500" r:id="rId8"/>
    <p:sldId id="555" r:id="rId9"/>
    <p:sldId id="556" r:id="rId10"/>
    <p:sldId id="557" r:id="rId11"/>
    <p:sldId id="558" r:id="rId12"/>
    <p:sldId id="559" r:id="rId13"/>
    <p:sldId id="560" r:id="rId14"/>
    <p:sldId id="562" r:id="rId15"/>
    <p:sldId id="561" r:id="rId16"/>
    <p:sldId id="564" r:id="rId17"/>
    <p:sldId id="565" r:id="rId18"/>
    <p:sldId id="494" r:id="rId19"/>
    <p:sldId id="563" r:id="rId20"/>
    <p:sldId id="567" r:id="rId21"/>
    <p:sldId id="401" r:id="rId22"/>
    <p:sldId id="566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6" r:id="rId31"/>
    <p:sldId id="577" r:id="rId32"/>
    <p:sldId id="575" r:id="rId33"/>
    <p:sldId id="578" r:id="rId34"/>
    <p:sldId id="579" r:id="rId35"/>
    <p:sldId id="580" r:id="rId36"/>
    <p:sldId id="581" r:id="rId37"/>
    <p:sldId id="582" r:id="rId38"/>
    <p:sldId id="583" r:id="rId39"/>
    <p:sldId id="464" r:id="rId40"/>
    <p:sldId id="554" r:id="rId41"/>
    <p:sldId id="584" r:id="rId42"/>
    <p:sldId id="585" r:id="rId43"/>
    <p:sldId id="586" r:id="rId44"/>
    <p:sldId id="587" r:id="rId45"/>
    <p:sldId id="48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40C0"/>
    <a:srgbClr val="7B245B"/>
    <a:srgbClr val="64276C"/>
    <a:srgbClr val="5D5654"/>
    <a:srgbClr val="373736"/>
    <a:srgbClr val="605033"/>
    <a:srgbClr val="85DFFF"/>
    <a:srgbClr val="007CA8"/>
    <a:srgbClr val="669A7C"/>
    <a:srgbClr val="77A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0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36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38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77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9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6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4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1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4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28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8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16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3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4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DF66D19D-1B7E-2586-25AD-A23D97980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392607" y="924766"/>
            <a:ext cx="10280962" cy="356616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5</a:t>
            </a:r>
            <a: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b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en-US" altLang="en-US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Working With Columns</a:t>
            </a:r>
            <a:endParaRPr lang="ar-EG" altLang="en-US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D10C6-F608-C653-0DC6-5F169B82610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1CCDAB2-A11A-8AC5-4AA4-E109FDA8F897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6205E55C-283D-4981-6648-092B7C6D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BAF71B-0C2E-1834-06DE-71B4F0F84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F0016F1C-6DF0-5941-3579-AB080D2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A54C328-1168-104D-23FC-9A9B1699EC6A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1A9CD8-DFFE-D062-CB35-59A22801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01078" y="163035"/>
            <a:ext cx="1465066" cy="10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946665" y="2880717"/>
            <a:ext cx="702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Manipulating Columns</a:t>
            </a:r>
          </a:p>
        </p:txBody>
      </p:sp>
    </p:spTree>
    <p:extLst>
      <p:ext uri="{BB962C8B-B14F-4D97-AF65-F5344CB8AC3E}">
        <p14:creationId xmlns:p14="http://schemas.microsoft.com/office/powerpoint/2010/main" val="93363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Remove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A3283-C6B2-4459-ECFE-E4E14FC8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02" y="919884"/>
            <a:ext cx="7345232" cy="4914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0B80C-8C4D-BAF2-1278-2C608CD4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493" y="780680"/>
            <a:ext cx="248637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Rename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CD240-4215-5F56-3B2A-13C261FA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95" y="780680"/>
            <a:ext cx="7983064" cy="529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AA582-6948-5C51-9F32-C87B864E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32" y="752101"/>
            <a:ext cx="7992590" cy="5353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791B2-75C1-9842-2A09-6F0736F9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84" y="761628"/>
            <a:ext cx="7954485" cy="5334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E4ED0-D1E7-BF9B-DB8C-E83D47E1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674" y="756864"/>
            <a:ext cx="7925906" cy="5344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7F66E-137E-9175-6267-900CA60A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224" y="4079716"/>
            <a:ext cx="246731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Promote Header Rows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8E054B-2D37-F8C3-DE97-F682CD9EEFBB}"/>
              </a:ext>
            </a:extLst>
          </p:cNvPr>
          <p:cNvGrpSpPr/>
          <p:nvPr/>
        </p:nvGrpSpPr>
        <p:grpSpPr>
          <a:xfrm>
            <a:off x="84886" y="2809788"/>
            <a:ext cx="12022228" cy="1238423"/>
            <a:chOff x="84886" y="2809788"/>
            <a:chExt cx="12022228" cy="12384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C55106-8D6B-A059-A905-1AEE1D72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6" y="2809788"/>
              <a:ext cx="12022228" cy="123842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330F13-D236-808D-4717-33B43878971A}"/>
                </a:ext>
              </a:extLst>
            </p:cNvPr>
            <p:cNvSpPr/>
            <p:nvPr/>
          </p:nvSpPr>
          <p:spPr>
            <a:xfrm>
              <a:off x="7599872" y="3079630"/>
              <a:ext cx="1846053" cy="966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28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Change a data type</a:t>
            </a:r>
          </a:p>
        </p:txBody>
      </p:sp>
      <p:pic>
        <p:nvPicPr>
          <p:cNvPr id="3" name="Picture 2" descr="Data type selection drop down menu on column">
            <a:extLst>
              <a:ext uri="{FF2B5EF4-FFF2-40B4-BE49-F238E27FC236}">
                <a16:creationId xmlns:a16="http://schemas.microsoft.com/office/drawing/2014/main" id="{8867B5C9-8418-6A63-2B28-154C574F8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47" y="603310"/>
            <a:ext cx="9765102" cy="5492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65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Change a data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967E5-0118-4CD9-DA36-FB80ED90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671127"/>
            <a:ext cx="975496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3" y="1555341"/>
            <a:ext cx="10202893" cy="24625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How does removing unnecessary columns from a dataset benefit the data analysis process?</a:t>
            </a:r>
          </a:p>
          <a:p>
            <a:pPr lvl="1"/>
            <a:r>
              <a:rPr lang="en-US" sz="2400" dirty="0"/>
              <a:t>A.	It reduces the dataset size, making it easier to manipulate and process.</a:t>
            </a:r>
          </a:p>
          <a:p>
            <a:pPr lvl="1"/>
            <a:r>
              <a:rPr lang="en-US" sz="2400" dirty="0"/>
              <a:t>B.	It changes the structure of the dataset entirely.</a:t>
            </a:r>
          </a:p>
          <a:p>
            <a:pPr lvl="1"/>
            <a:r>
              <a:rPr lang="en-US" sz="2400" dirty="0"/>
              <a:t>C.	It creates new columns with more relevant data.</a:t>
            </a:r>
          </a:p>
          <a:p>
            <a:pPr lvl="1"/>
            <a:r>
              <a:rPr lang="en-US" sz="2400" dirty="0"/>
              <a:t>D.	It makes the dataset look more visually appealing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54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3" y="1555341"/>
            <a:ext cx="10202893" cy="24625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How does removing unnecessary columns from a dataset benefit the data analysis process?</a:t>
            </a:r>
          </a:p>
          <a:p>
            <a:pPr lvl="1"/>
            <a:r>
              <a:rPr lang="en-US" sz="2400" dirty="0"/>
              <a:t>A.	</a:t>
            </a:r>
            <a:r>
              <a:rPr lang="en-US" sz="2400" dirty="0">
                <a:highlight>
                  <a:srgbClr val="00FF00"/>
                </a:highlight>
              </a:rPr>
              <a:t>It reduces the dataset size, making it easier to manipulate and process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B.	It changes the structure of the dataset entirely.</a:t>
            </a:r>
          </a:p>
          <a:p>
            <a:pPr lvl="1"/>
            <a:r>
              <a:rPr lang="en-US" sz="2400" dirty="0"/>
              <a:t>C.	It creates new columns with more relevant data.</a:t>
            </a:r>
          </a:p>
          <a:p>
            <a:pPr lvl="1"/>
            <a:r>
              <a:rPr lang="en-US" sz="2400" dirty="0"/>
              <a:t>D.	It makes the dataset look more visually appealing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1165B-2976-4F29-C3BC-3C4D5855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3" y="4954948"/>
            <a:ext cx="84117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8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7: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Connecting to CSV File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85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8: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Connect to a Web Page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460DAD-E25F-0D2C-9648-53A0EE3EB797}"/>
              </a:ext>
            </a:extLst>
          </p:cNvPr>
          <p:cNvGrpSpPr/>
          <p:nvPr/>
        </p:nvGrpSpPr>
        <p:grpSpPr>
          <a:xfrm>
            <a:off x="301077" y="4630524"/>
            <a:ext cx="11372492" cy="2133600"/>
            <a:chOff x="301077" y="4630524"/>
            <a:chExt cx="11372492" cy="2133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EA6131-FE65-356B-FF03-521C9B58846A}"/>
                </a:ext>
              </a:extLst>
            </p:cNvPr>
            <p:cNvSpPr/>
            <p:nvPr/>
          </p:nvSpPr>
          <p:spPr>
            <a:xfrm>
              <a:off x="605876" y="4630524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FF2A8C1B-5012-4CF3-8730-3FF34D33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52" y="5596970"/>
              <a:ext cx="2084032" cy="7155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F4B71-593E-EB74-D02B-407DBF1F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302" y="5465600"/>
              <a:ext cx="1484300" cy="978289"/>
            </a:xfrm>
            <a:prstGeom prst="rect">
              <a:avLst/>
            </a:prstGeom>
          </p:spPr>
        </p:pic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E415D590-099E-BC61-7B8D-4C6F11E9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76" y="5802850"/>
              <a:ext cx="420827" cy="365694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DC17C374-BCD3-8E5D-E58B-2E8806A7F72B}"/>
                </a:ext>
              </a:extLst>
            </p:cNvPr>
            <p:cNvSpPr txBox="1">
              <a:spLocks/>
            </p:cNvSpPr>
            <p:nvPr/>
          </p:nvSpPr>
          <p:spPr>
            <a:xfrm>
              <a:off x="301077" y="4782924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CF8D17-35DC-01B3-CFFD-9310CC53F251}"/>
              </a:ext>
            </a:extLst>
          </p:cNvPr>
          <p:cNvGrpSpPr/>
          <p:nvPr/>
        </p:nvGrpSpPr>
        <p:grpSpPr>
          <a:xfrm>
            <a:off x="-117893" y="865285"/>
            <a:ext cx="12191999" cy="3358835"/>
            <a:chOff x="2843570" y="810651"/>
            <a:chExt cx="6883989" cy="16312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63A1C6-0768-61F3-3983-14C1722F5E05}"/>
                </a:ext>
              </a:extLst>
            </p:cNvPr>
            <p:cNvGrpSpPr/>
            <p:nvPr/>
          </p:nvGrpSpPr>
          <p:grpSpPr>
            <a:xfrm>
              <a:off x="5341189" y="810651"/>
              <a:ext cx="1837539" cy="1631249"/>
              <a:chOff x="5341189" y="810651"/>
              <a:chExt cx="1837539" cy="1631249"/>
            </a:xfrm>
          </p:grpSpPr>
          <p:pic>
            <p:nvPicPr>
              <p:cNvPr id="18" name="Picture 2" descr="What is Power BI? - Beginner's Guide to Power BI | DataCamp">
                <a:extLst>
                  <a:ext uri="{FF2B5EF4-FFF2-40B4-BE49-F238E27FC236}">
                    <a16:creationId xmlns:a16="http://schemas.microsoft.com/office/drawing/2014/main" id="{DD9EE306-5BE3-0CAB-1916-517B40D2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534" y="810651"/>
                <a:ext cx="1653194" cy="1631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5244EE-8F99-689F-B67E-AAC0FC509EA2}"/>
                  </a:ext>
                </a:extLst>
              </p:cNvPr>
              <p:cNvSpPr/>
              <p:nvPr/>
            </p:nvSpPr>
            <p:spPr>
              <a:xfrm>
                <a:off x="5341189" y="1947251"/>
                <a:ext cx="1509622" cy="401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441A9D-7B82-F0CD-0651-59C06B762A87}"/>
                </a:ext>
              </a:extLst>
            </p:cNvPr>
            <p:cNvSpPr txBox="1"/>
            <p:nvPr/>
          </p:nvSpPr>
          <p:spPr>
            <a:xfrm>
              <a:off x="2843570" y="1959527"/>
              <a:ext cx="6883989" cy="343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4000" b="1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5 Working With Columns</a:t>
              </a:r>
              <a:endParaRPr lang="en-US" sz="40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4C76A-1F38-5091-E03F-8B345869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77" y="163034"/>
            <a:ext cx="2110221" cy="14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BD40C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946665" y="2880717"/>
            <a:ext cx="702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Common Data Errors</a:t>
            </a:r>
          </a:p>
        </p:txBody>
      </p:sp>
    </p:spTree>
    <p:extLst>
      <p:ext uri="{BB962C8B-B14F-4D97-AF65-F5344CB8AC3E}">
        <p14:creationId xmlns:p14="http://schemas.microsoft.com/office/powerpoint/2010/main" val="236998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Common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83759-59EE-CB8A-3A6B-C6A628577449}"/>
              </a:ext>
            </a:extLst>
          </p:cNvPr>
          <p:cNvSpPr txBox="1"/>
          <p:nvPr/>
        </p:nvSpPr>
        <p:spPr>
          <a:xfrm>
            <a:off x="2695756" y="1783228"/>
            <a:ext cx="6167886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Missing or null values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Duplicate rows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Inconsistent data types.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3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Missing or null values</a:t>
            </a:r>
          </a:p>
        </p:txBody>
      </p:sp>
      <p:pic>
        <p:nvPicPr>
          <p:cNvPr id="3" name="Picture 2" descr="No data type in column">
            <a:extLst>
              <a:ext uri="{FF2B5EF4-FFF2-40B4-BE49-F238E27FC236}">
                <a16:creationId xmlns:a16="http://schemas.microsoft.com/office/drawing/2014/main" id="{F98542B0-BA78-DA62-C3CF-4E128CC96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15" y="768290"/>
            <a:ext cx="9514936" cy="5352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60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Duplicate rows</a:t>
            </a:r>
          </a:p>
        </p:txBody>
      </p:sp>
      <p:pic>
        <p:nvPicPr>
          <p:cNvPr id="3" name="Picture 2" descr="Duplicated data">
            <a:extLst>
              <a:ext uri="{FF2B5EF4-FFF2-40B4-BE49-F238E27FC236}">
                <a16:creationId xmlns:a16="http://schemas.microsoft.com/office/drawing/2014/main" id="{F6F0AFD6-409A-409E-AEEB-D5E92BE08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57" y="635155"/>
            <a:ext cx="9799607" cy="551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57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Inconsistent data types</a:t>
            </a:r>
          </a:p>
        </p:txBody>
      </p:sp>
      <p:pic>
        <p:nvPicPr>
          <p:cNvPr id="3" name="Picture 2" descr="incorrect data type in column">
            <a:extLst>
              <a:ext uri="{FF2B5EF4-FFF2-40B4-BE49-F238E27FC236}">
                <a16:creationId xmlns:a16="http://schemas.microsoft.com/office/drawing/2014/main" id="{3334396F-7DF7-450B-F3AA-0FCF90ECBA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9" y="700356"/>
            <a:ext cx="9549442" cy="537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49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Activity: Dealing with errors in Power Query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0D473-99AC-B6E8-ED97-996C17F1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1" y="959309"/>
            <a:ext cx="3458522" cy="4939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3D52F-A06C-6C62-9510-77FB2544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94" y="1479430"/>
            <a:ext cx="7700211" cy="762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4AE305-05E4-3FDC-380E-8DC97B62CBB2}"/>
              </a:ext>
            </a:extLst>
          </p:cNvPr>
          <p:cNvGrpSpPr/>
          <p:nvPr/>
        </p:nvGrpSpPr>
        <p:grpSpPr>
          <a:xfrm>
            <a:off x="6225396" y="2313418"/>
            <a:ext cx="2366513" cy="3585272"/>
            <a:chOff x="6225396" y="2313418"/>
            <a:chExt cx="2366513" cy="35852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4C129A-C8F9-CFAD-92B4-6A058E431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396" y="2313418"/>
              <a:ext cx="2366513" cy="35852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137484-FADA-5101-08E9-E048CC42EE11}"/>
                </a:ext>
              </a:extLst>
            </p:cNvPr>
            <p:cNvSpPr/>
            <p:nvPr/>
          </p:nvSpPr>
          <p:spPr>
            <a:xfrm>
              <a:off x="6331789" y="2940180"/>
              <a:ext cx="2216988" cy="242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10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Replace Value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5C9057-9BEA-FAD4-2415-E227AB5D0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2" y="1105738"/>
            <a:ext cx="5515508" cy="127515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4FC71C-EF6E-6334-DB7F-97B48B82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70" y="2636838"/>
            <a:ext cx="6585956" cy="30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Replace Value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F04E86-62FD-3FF3-FB62-C4ABD1B4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19" y="780680"/>
            <a:ext cx="2097232" cy="5025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957F11-F81D-2944-879F-CF398911E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52" y="2998152"/>
            <a:ext cx="2861529" cy="20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Remove Duplicates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368257-9A1A-4262-5924-98A2F693D968}"/>
              </a:ext>
            </a:extLst>
          </p:cNvPr>
          <p:cNvGrpSpPr/>
          <p:nvPr/>
        </p:nvGrpSpPr>
        <p:grpSpPr>
          <a:xfrm>
            <a:off x="1435350" y="2236813"/>
            <a:ext cx="9448301" cy="2024636"/>
            <a:chOff x="1435350" y="2236813"/>
            <a:chExt cx="9448301" cy="20246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9ABD65-6B9B-BD02-D263-C9E21FE5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50" y="2236813"/>
              <a:ext cx="9448301" cy="202463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1C2C16-D4BC-AF9D-ED45-1D639C401ED7}"/>
                </a:ext>
              </a:extLst>
            </p:cNvPr>
            <p:cNvSpPr/>
            <p:nvPr/>
          </p:nvSpPr>
          <p:spPr>
            <a:xfrm>
              <a:off x="1639020" y="2422595"/>
              <a:ext cx="9117630" cy="5103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CB2C1-D911-273B-0EF4-58FAE26531C3}"/>
                </a:ext>
              </a:extLst>
            </p:cNvPr>
            <p:cNvSpPr/>
            <p:nvPr/>
          </p:nvSpPr>
          <p:spPr>
            <a:xfrm>
              <a:off x="1639020" y="3086829"/>
              <a:ext cx="9117630" cy="5103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21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Remove Duplicates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27F30C-9021-949F-918E-09A6B9818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86" y="1318356"/>
            <a:ext cx="8524068" cy="30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0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Benefits of working with Columns.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Manipulating Columns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Common Data Errors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F5D1D8-7F54-B79D-3E2E-983E14655DC9}"/>
              </a:ext>
            </a:extLst>
          </p:cNvPr>
          <p:cNvGrpSpPr/>
          <p:nvPr/>
        </p:nvGrpSpPr>
        <p:grpSpPr>
          <a:xfrm>
            <a:off x="1437346" y="5313111"/>
            <a:ext cx="7200000" cy="1080000"/>
            <a:chOff x="1437351" y="3508484"/>
            <a:chExt cx="7200000" cy="108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05B42E-0A44-F267-10EF-D28886D69CD9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D366A1-FD54-31A7-823E-42DC8F71D55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Types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B8AB37-DBA8-550C-E677-41B04F9E98F8}"/>
              </a:ext>
            </a:extLst>
          </p:cNvPr>
          <p:cNvSpPr txBox="1"/>
          <p:nvPr/>
        </p:nvSpPr>
        <p:spPr>
          <a:xfrm>
            <a:off x="1366400" y="4988182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18680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1" dirty="0">
                <a:solidFill>
                  <a:srgbClr val="0070C0"/>
                </a:solidFill>
              </a:rPr>
              <a:t>Inconsistent data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0BC9-04D8-5EF3-2F5F-25EFF5468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2" y="895565"/>
            <a:ext cx="5413217" cy="40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553" y="1020503"/>
            <a:ext cx="10202893" cy="2985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Which of these issues in Power Query within Power BI is related to the presence of empty cells in your dataset?</a:t>
            </a:r>
          </a:p>
          <a:p>
            <a:pPr lvl="1"/>
            <a:r>
              <a:rPr lang="en-US" sz="2800" dirty="0"/>
              <a:t>A.	Duplicate rows</a:t>
            </a:r>
          </a:p>
          <a:p>
            <a:pPr lvl="1"/>
            <a:r>
              <a:rPr lang="en-US" sz="2800" dirty="0"/>
              <a:t>B.	Missing or null values</a:t>
            </a:r>
          </a:p>
          <a:p>
            <a:pPr lvl="1"/>
            <a:r>
              <a:rPr lang="en-US" sz="2800" dirty="0"/>
              <a:t>C.	Inconsistent data types</a:t>
            </a:r>
          </a:p>
          <a:p>
            <a:pPr lvl="1"/>
            <a:r>
              <a:rPr lang="en-US" sz="2800" dirty="0"/>
              <a:t>D.	Data entry errors</a:t>
            </a:r>
          </a:p>
          <a:p>
            <a:pPr lvl="1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82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553" y="1020503"/>
            <a:ext cx="10202893" cy="2985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Which of these issues in Power Query within Power BI is related to the presence of empty cells in your dataset?</a:t>
            </a:r>
          </a:p>
          <a:p>
            <a:pPr lvl="1"/>
            <a:r>
              <a:rPr lang="en-US" sz="2800" dirty="0"/>
              <a:t>A.	Duplicate rows</a:t>
            </a:r>
          </a:p>
          <a:p>
            <a:pPr lvl="1"/>
            <a:r>
              <a:rPr lang="en-US" sz="2800" dirty="0"/>
              <a:t>B.	</a:t>
            </a:r>
            <a:r>
              <a:rPr lang="en-US" sz="2800" dirty="0">
                <a:highlight>
                  <a:srgbClr val="00FF00"/>
                </a:highlight>
              </a:rPr>
              <a:t>Missing or null values</a:t>
            </a:r>
          </a:p>
          <a:p>
            <a:pPr lvl="1"/>
            <a:r>
              <a:rPr lang="en-US" sz="2800" dirty="0"/>
              <a:t>C.	Inconsistent data types</a:t>
            </a:r>
          </a:p>
          <a:p>
            <a:pPr lvl="1"/>
            <a:r>
              <a:rPr lang="en-US" sz="2800" dirty="0"/>
              <a:t>D.	Data entry errors</a:t>
            </a:r>
          </a:p>
          <a:p>
            <a:pPr lvl="1"/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11C6-7023-F26C-9E26-D484DD70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51" y="4533754"/>
            <a:ext cx="913575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9: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Extracting Text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2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10: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Split Column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13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11: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A Conditional Column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8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68199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Exercise 12: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a Column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from Examples</a:t>
            </a:r>
            <a:endParaRPr lang="en-US" sz="5000" kern="1200" dirty="0">
              <a:solidFill>
                <a:schemeClr val="bg1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6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nowledge Check H1">
            <a:extLst>
              <a:ext uri="{FF2B5EF4-FFF2-40B4-BE49-F238E27FC236}">
                <a16:creationId xmlns:a16="http://schemas.microsoft.com/office/drawing/2014/main" id="{788E2E5C-0517-3437-F84F-05BE3BEC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43" y="450371"/>
            <a:ext cx="45720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50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4" y="1239051"/>
            <a:ext cx="10324970" cy="2870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sz="2800" dirty="0"/>
              <a:t>Several columns in your worksheet contain missing or null values. Which of the following options must you type in the Value to Find field to locate these values?</a:t>
            </a:r>
          </a:p>
          <a:p>
            <a:pPr lvl="1"/>
            <a:r>
              <a:rPr lang="en-US" sz="2800" dirty="0"/>
              <a:t>A.	Missing</a:t>
            </a:r>
          </a:p>
          <a:p>
            <a:pPr lvl="1"/>
            <a:r>
              <a:rPr lang="en-US" sz="2800" dirty="0"/>
              <a:t>B.	Null</a:t>
            </a:r>
          </a:p>
          <a:p>
            <a:pPr lvl="1"/>
            <a:r>
              <a:rPr lang="en-US" sz="2800" dirty="0"/>
              <a:t>C.	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44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4" y="1239051"/>
            <a:ext cx="10324970" cy="2870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sz="2800" dirty="0"/>
              <a:t>Several columns in your worksheet contain missing or null values. Which of the following options must you type in the Value to Find field to locate these values?</a:t>
            </a:r>
          </a:p>
          <a:p>
            <a:pPr lvl="1"/>
            <a:r>
              <a:rPr lang="en-US" sz="2800" dirty="0"/>
              <a:t>A.	Missing</a:t>
            </a:r>
          </a:p>
          <a:p>
            <a:pPr lvl="1"/>
            <a:r>
              <a:rPr lang="en-US" sz="2800" dirty="0"/>
              <a:t>B.	</a:t>
            </a:r>
            <a:r>
              <a:rPr lang="en-US" sz="2800" dirty="0">
                <a:highlight>
                  <a:srgbClr val="00FF00"/>
                </a:highlight>
              </a:rPr>
              <a:t>Null</a:t>
            </a:r>
          </a:p>
          <a:p>
            <a:pPr lvl="1"/>
            <a:r>
              <a:rPr lang="en-US" sz="2800" dirty="0"/>
              <a:t>C.	0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7A174-858D-6BBF-7689-E60CFFE2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024" y="5036521"/>
            <a:ext cx="83641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BDC19-E50F-18B6-2A96-FD019615A7D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206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238095-94E6-7031-080B-F81DC94F02B8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7EAF95-EBAF-225F-DCAD-946FB66C441E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D545F0-E4C7-4A40-B1D6-0070C0FF7325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A2AEA3-BCE5-AC4A-8009-A51F4E3E94B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E52A-BC0E-32CD-8512-B5508AABF1DD}"/>
              </a:ext>
            </a:extLst>
          </p:cNvPr>
          <p:cNvSpPr txBox="1"/>
          <p:nvPr/>
        </p:nvSpPr>
        <p:spPr>
          <a:xfrm rot="60000">
            <a:off x="946665" y="2880717"/>
            <a:ext cx="702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Benefits of working with Columns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4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4" y="1239051"/>
            <a:ext cx="10324970" cy="29550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What steps did you take to address inconsistencies in date columns in your worksheet? Select all that apply.</a:t>
            </a:r>
          </a:p>
          <a:p>
            <a:pPr lvl="1"/>
            <a:r>
              <a:rPr lang="en-US" dirty="0"/>
              <a:t>A.	You changed the data type of the column to Text by clicking on the Data Type icon next to the column name.</a:t>
            </a:r>
          </a:p>
          <a:p>
            <a:pPr lvl="1"/>
            <a:r>
              <a:rPr lang="en-US" dirty="0"/>
              <a:t>B.	You dropped duplicate rows by selecting Remove Duplicates inside the Remove Rows menu.</a:t>
            </a:r>
          </a:p>
          <a:p>
            <a:pPr lvl="1"/>
            <a:r>
              <a:rPr lang="en-US" dirty="0"/>
              <a:t>C.	You changed the data type of the column to Date by clicking on the Data Type icon next to the column name.</a:t>
            </a:r>
          </a:p>
          <a:p>
            <a:pPr lvl="1"/>
            <a:r>
              <a:rPr lang="en-US" dirty="0"/>
              <a:t>D.	You replaced any empty values with a default date using the Replace Values tool.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611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ANSER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4" y="1239051"/>
            <a:ext cx="10324970" cy="29550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What steps did you take to address inconsistencies in date columns in your worksheet? Select all that apply.</a:t>
            </a:r>
          </a:p>
          <a:p>
            <a:pPr lvl="1"/>
            <a:r>
              <a:rPr lang="en-US" dirty="0"/>
              <a:t>A.	You changed the data type of the column to Text by clicking on the Data Type icon next to the column name.</a:t>
            </a:r>
          </a:p>
          <a:p>
            <a:pPr lvl="1"/>
            <a:r>
              <a:rPr lang="en-US" dirty="0"/>
              <a:t>B.	You dropped duplicate rows by selecting Remove Duplicates inside the Remove Rows menu.</a:t>
            </a:r>
          </a:p>
          <a:p>
            <a:pPr lvl="1"/>
            <a:r>
              <a:rPr lang="en-US" dirty="0"/>
              <a:t>C.	</a:t>
            </a:r>
            <a:r>
              <a:rPr lang="en-US" dirty="0">
                <a:highlight>
                  <a:srgbClr val="00FF00"/>
                </a:highlight>
              </a:rPr>
              <a:t>You changed the data type of the column to Date by clicking on the Data Type icon next to the column name.</a:t>
            </a:r>
          </a:p>
          <a:p>
            <a:pPr lvl="1"/>
            <a:r>
              <a:rPr lang="en-US" dirty="0"/>
              <a:t>D.	</a:t>
            </a:r>
            <a:r>
              <a:rPr lang="en-US" dirty="0">
                <a:highlight>
                  <a:srgbClr val="00FF00"/>
                </a:highlight>
              </a:rPr>
              <a:t>You replaced any empty values with a default date using the Replace Values tool</a:t>
            </a:r>
            <a:r>
              <a:rPr lang="en-US" dirty="0"/>
              <a:t>.</a:t>
            </a:r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D5078-02CC-8F4A-3B85-8A5E69E2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402" y="4481731"/>
            <a:ext cx="8354591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54F69-77D9-4F9A-5E3F-C9A7534F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65" y="5595084"/>
            <a:ext cx="8440328" cy="905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02055F-A093-8320-E4DA-3238D28E9738}"/>
              </a:ext>
            </a:extLst>
          </p:cNvPr>
          <p:cNvSpPr/>
          <p:nvPr/>
        </p:nvSpPr>
        <p:spPr>
          <a:xfrm>
            <a:off x="2351502" y="4382066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82F696-59B9-AC5B-3269-A820CB2A8C9D}"/>
              </a:ext>
            </a:extLst>
          </p:cNvPr>
          <p:cNvSpPr/>
          <p:nvPr/>
        </p:nvSpPr>
        <p:spPr>
          <a:xfrm>
            <a:off x="2242135" y="5493371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1974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0A229-F12F-D039-7616-DC67A75A4532}"/>
              </a:ext>
            </a:extLst>
          </p:cNvPr>
          <p:cNvSpPr txBox="1"/>
          <p:nvPr/>
        </p:nvSpPr>
        <p:spPr>
          <a:xfrm>
            <a:off x="994194" y="357915"/>
            <a:ext cx="6094562" cy="512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7B245B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3B987-DA88-5B81-E9DD-4EE202D3CB1A}"/>
              </a:ext>
            </a:extLst>
          </p:cNvPr>
          <p:cNvSpPr txBox="1"/>
          <p:nvPr/>
        </p:nvSpPr>
        <p:spPr>
          <a:xfrm>
            <a:off x="994194" y="1239051"/>
            <a:ext cx="10324970" cy="24268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dirty="0"/>
              <a:t>True or false: Once you completed all the data cleaning steps, you clicked Apply or Close &amp; Apply to apply all the transformations you made. </a:t>
            </a:r>
          </a:p>
          <a:p>
            <a:pPr lvl="1"/>
            <a:r>
              <a:rPr lang="en-US" sz="2400" dirty="0"/>
              <a:t>A.	False</a:t>
            </a:r>
          </a:p>
          <a:p>
            <a:pPr lvl="1"/>
            <a:r>
              <a:rPr lang="en-US" sz="2400" dirty="0"/>
              <a:t>B.	</a:t>
            </a:r>
            <a:r>
              <a:rPr lang="en-US" sz="2400" dirty="0">
                <a:highlight>
                  <a:srgbClr val="00FF00"/>
                </a:highlight>
              </a:rPr>
              <a:t>True</a:t>
            </a:r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CEC90-115A-E7B1-B404-8267AD40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34" y="4738214"/>
            <a:ext cx="863085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597B1C-A2B2-6CC1-50C6-FC2568BB3370}"/>
              </a:ext>
            </a:extLst>
          </p:cNvPr>
          <p:cNvGrpSpPr/>
          <p:nvPr/>
        </p:nvGrpSpPr>
        <p:grpSpPr>
          <a:xfrm>
            <a:off x="3528204" y="651737"/>
            <a:ext cx="4830792" cy="5196972"/>
            <a:chOff x="3528204" y="651737"/>
            <a:chExt cx="4830792" cy="5196972"/>
          </a:xfrm>
          <a:solidFill>
            <a:schemeClr val="bg1"/>
          </a:solidFill>
        </p:grpSpPr>
        <p:pic>
          <p:nvPicPr>
            <p:cNvPr id="2050" name="Picture 2" descr="1,719 Thanks Coming Images, Stock Photos, 3D objects, &amp; Vectors |  Shutterstock">
              <a:extLst>
                <a:ext uri="{FF2B5EF4-FFF2-40B4-BE49-F238E27FC236}">
                  <a16:creationId xmlns:a16="http://schemas.microsoft.com/office/drawing/2014/main" id="{1D64DC1B-5D31-76EC-B438-3DB923AA8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204" y="651737"/>
              <a:ext cx="4822166" cy="519310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AAE2F8-A76E-9F18-B647-54EDF6255401}"/>
                </a:ext>
              </a:extLst>
            </p:cNvPr>
            <p:cNvSpPr/>
            <p:nvPr/>
          </p:nvSpPr>
          <p:spPr>
            <a:xfrm>
              <a:off x="3536830" y="5477774"/>
              <a:ext cx="4822166" cy="3709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46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3EE92-EFD9-CEA1-4115-3535B3D8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" y="5230693"/>
            <a:ext cx="5144218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77989-EA7B-DDF0-34BF-04567152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29" y="2052445"/>
            <a:ext cx="2981741" cy="2753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27F6E9-6402-5536-C517-2D8B992F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19" y="2066735"/>
            <a:ext cx="295316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Benefits of working with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F170-8A7C-3707-321B-2ACDF474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2" y="5117913"/>
            <a:ext cx="5096586" cy="952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6A424-01BE-4143-A080-3402F998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56" y="1656633"/>
            <a:ext cx="2962688" cy="2724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EA48DE-4BA5-E1A2-154A-8921027C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656" y="1637580"/>
            <a:ext cx="3372321" cy="2743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9DD6C-508D-C1BD-1764-ABD9B492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27" y="1345497"/>
            <a:ext cx="455358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CB30-A196-211C-ACCB-BAC8869B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5" y="5312831"/>
            <a:ext cx="5068007" cy="75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D0D98-0B6B-FA19-418C-3244F74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61" y="1521470"/>
            <a:ext cx="2981741" cy="2762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E71DE-2E55-94CB-C434-0F1E416E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36" y="982459"/>
            <a:ext cx="3286584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Benefits of working with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5F78B-62CA-77B1-D279-34DA2D62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" y="5292242"/>
            <a:ext cx="5068007" cy="91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91BD4-D559-D13A-57E4-6F5B04EE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9" y="1406037"/>
            <a:ext cx="3258005" cy="3562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B2574-B9D4-4184-00D3-0530E238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51" y="2481798"/>
            <a:ext cx="1600423" cy="66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8505C-0BEC-9161-1142-7A6CEB30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48" y="1338929"/>
            <a:ext cx="272453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BBD24-7A4F-13CE-E51B-F5BD16FF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02" y="1471448"/>
            <a:ext cx="3610479" cy="363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2C65E-28C5-34AC-B3BF-3FEEA656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8" y="5366754"/>
            <a:ext cx="5765874" cy="2953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2E7C28-1C9F-E1FD-0940-98B9E8C59872}"/>
              </a:ext>
            </a:extLst>
          </p:cNvPr>
          <p:cNvSpPr/>
          <p:nvPr/>
        </p:nvSpPr>
        <p:spPr>
          <a:xfrm>
            <a:off x="218421" y="5534210"/>
            <a:ext cx="57658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 Computational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5B6CD-9576-4D5A-2D46-8924DF76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55" y="1022766"/>
            <a:ext cx="1829055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1881</TotalTime>
  <Words>774</Words>
  <Application>Microsoft Office PowerPoint</Application>
  <PresentationFormat>Widescreen</PresentationFormat>
  <Paragraphs>110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MV Boli</vt:lpstr>
      <vt:lpstr>Open Sans</vt:lpstr>
      <vt:lpstr>Symbol</vt:lpstr>
      <vt:lpstr>Verdana</vt:lpstr>
      <vt:lpstr>Retrospect</vt:lpstr>
      <vt:lpstr>Office Theme</vt:lpstr>
      <vt:lpstr>1_Office Theme</vt:lpstr>
      <vt:lpstr>5  Working With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7: Connecting to CSV File</vt:lpstr>
      <vt:lpstr>Exercise 8: Connect to a Web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9:  Extracting Text</vt:lpstr>
      <vt:lpstr>Exercise 10:  Split Column</vt:lpstr>
      <vt:lpstr>Exercise 11:  Creating  A Conditional Column</vt:lpstr>
      <vt:lpstr>Exercise 12:  Creating a Column  from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179</cp:revision>
  <dcterms:created xsi:type="dcterms:W3CDTF">2016-11-14T07:59:55Z</dcterms:created>
  <dcterms:modified xsi:type="dcterms:W3CDTF">2024-01-30T08:37:37Z</dcterms:modified>
</cp:coreProperties>
</file>